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66"/>
  </p:notesMasterIdLst>
  <p:sldIdLst>
    <p:sldId id="256" r:id="rId2"/>
    <p:sldId id="326" r:id="rId3"/>
    <p:sldId id="334" r:id="rId4"/>
    <p:sldId id="318" r:id="rId5"/>
    <p:sldId id="259" r:id="rId6"/>
    <p:sldId id="257" r:id="rId7"/>
    <p:sldId id="314" r:id="rId8"/>
    <p:sldId id="260" r:id="rId9"/>
    <p:sldId id="315" r:id="rId10"/>
    <p:sldId id="262" r:id="rId11"/>
    <p:sldId id="316" r:id="rId12"/>
    <p:sldId id="319" r:id="rId13"/>
    <p:sldId id="263" r:id="rId14"/>
    <p:sldId id="317" r:id="rId15"/>
    <p:sldId id="265" r:id="rId16"/>
    <p:sldId id="323" r:id="rId17"/>
    <p:sldId id="322" r:id="rId18"/>
    <p:sldId id="267" r:id="rId19"/>
    <p:sldId id="268" r:id="rId20"/>
    <p:sldId id="271" r:id="rId21"/>
    <p:sldId id="324" r:id="rId22"/>
    <p:sldId id="325" r:id="rId23"/>
    <p:sldId id="272" r:id="rId24"/>
    <p:sldId id="273" r:id="rId25"/>
    <p:sldId id="320" r:id="rId26"/>
    <p:sldId id="327" r:id="rId27"/>
    <p:sldId id="330" r:id="rId28"/>
    <p:sldId id="331" r:id="rId29"/>
    <p:sldId id="332" r:id="rId30"/>
    <p:sldId id="333" r:id="rId31"/>
    <p:sldId id="328" r:id="rId32"/>
    <p:sldId id="329" r:id="rId33"/>
    <p:sldId id="335" r:id="rId34"/>
    <p:sldId id="337" r:id="rId35"/>
    <p:sldId id="336" r:id="rId36"/>
    <p:sldId id="338" r:id="rId37"/>
    <p:sldId id="340" r:id="rId38"/>
    <p:sldId id="342" r:id="rId39"/>
    <p:sldId id="343" r:id="rId40"/>
    <p:sldId id="344" r:id="rId41"/>
    <p:sldId id="339" r:id="rId42"/>
    <p:sldId id="345" r:id="rId43"/>
    <p:sldId id="347" r:id="rId44"/>
    <p:sldId id="348" r:id="rId45"/>
    <p:sldId id="349" r:id="rId46"/>
    <p:sldId id="350" r:id="rId47"/>
    <p:sldId id="351" r:id="rId48"/>
    <p:sldId id="346" r:id="rId49"/>
    <p:sldId id="363" r:id="rId50"/>
    <p:sldId id="352" r:id="rId51"/>
    <p:sldId id="354" r:id="rId52"/>
    <p:sldId id="355" r:id="rId53"/>
    <p:sldId id="356" r:id="rId54"/>
    <p:sldId id="368" r:id="rId55"/>
    <p:sldId id="362" r:id="rId56"/>
    <p:sldId id="370" r:id="rId57"/>
    <p:sldId id="367" r:id="rId58"/>
    <p:sldId id="357" r:id="rId59"/>
    <p:sldId id="371" r:id="rId60"/>
    <p:sldId id="364" r:id="rId61"/>
    <p:sldId id="359" r:id="rId62"/>
    <p:sldId id="360" r:id="rId63"/>
    <p:sldId id="365" r:id="rId64"/>
    <p:sldId id="36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4"/>
    <p:restoredTop sz="94679"/>
  </p:normalViewPr>
  <p:slideViewPr>
    <p:cSldViewPr snapToGrid="0" snapToObjects="1" showGuides="1">
      <p:cViewPr varScale="1">
        <p:scale>
          <a:sx n="91" d="100"/>
          <a:sy n="91" d="100"/>
        </p:scale>
        <p:origin x="192" y="504"/>
      </p:cViewPr>
      <p:guideLst>
        <p:guide orient="horz" pos="2136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3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88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3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93/ije/dyp289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Refining </a:t>
            </a: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methods for quantifying and interpreting the potential impact of unmeasured confounding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  <a:p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Robert </a:t>
            </a:r>
            <a:r>
              <a:rPr lang="en-US" spc="3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Greevy</a:t>
            </a:r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Jr</a:t>
            </a:r>
            <a:endParaRPr lang="en-US" spc="3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 smtClean="0">
                <a:solidFill>
                  <a:srgbClr val="79D758"/>
                </a:solidFill>
              </a:rPr>
              <a:t>propensity scores </a:t>
            </a:r>
            <a:r>
              <a:rPr lang="en-US" dirty="0" smtClean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</a:t>
            </a:r>
            <a:r>
              <a:rPr lang="en-US" sz="4000" dirty="0" smtClean="0">
                <a:solidFill>
                  <a:schemeClr val="bg1"/>
                </a:solidFill>
              </a:rPr>
              <a:t>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 smtClean="0">
                <a:solidFill>
                  <a:srgbClr val="79D758"/>
                </a:solidFill>
              </a:rPr>
              <a:t>propensity scores </a:t>
            </a:r>
            <a:r>
              <a:rPr lang="en-US" dirty="0" smtClean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79D758"/>
                </a:solidFill>
              </a:rPr>
              <a:t>no unmeasured </a:t>
            </a:r>
            <a:r>
              <a:rPr lang="en-US" sz="4000" dirty="0" smtClean="0">
                <a:solidFill>
                  <a:srgbClr val="79D758"/>
                </a:solidFill>
              </a:rPr>
              <a:t>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treatment using known covariates</a:t>
                </a:r>
              </a:p>
              <a:p>
                <a:pPr marL="0" indent="0">
                  <a:buNone/>
                </a:pPr>
                <a:endParaRPr lang="en-US" sz="3200" dirty="0" smtClean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treatment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  <a:endParaRPr lang="en-US" sz="3200" b="1" dirty="0">
                  <a:solidFill>
                    <a:srgbClr val="79D758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 rotWithShape="0">
                <a:blip r:embed="rId2"/>
                <a:stretch>
                  <a:fillRect l="-1333" t="-280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224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783562" y="1767086"/>
            <a:ext cx="2371735" cy="2941071"/>
            <a:chOff x="472199" y="1341290"/>
            <a:chExt cx="1778801" cy="220580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1330961" y="16317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3" name="Oval 17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1696732" y="25480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6" name="Oval 17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1976680" y="1341290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9" name="Oval 17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1036771" y="22093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2" name="Oval 1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72199" y="25649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5" name="Oval 18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6" name="Oval 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9" name="Oval 2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5" name="Oval 3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1" name="Oval 4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7" name="Oval 4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0" name="Oval 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3" name="Oval 5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90" name="Oval 18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94" name="Group 193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2" name="Oval 22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0" name="Oval 2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8" name="Oval 21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6" name="Oval 21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4" name="Oval 2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2" name="Oval 21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0" name="Oval 2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8" name="Oval 20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6" name="Oval 2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4" name="Oval 2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227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228" name="Oval 227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9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Propensity Scores</a:t>
            </a:r>
            <a:endParaRPr lang="en-US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83812" y="1985283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9" name="Oval 28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775841" y="1830203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7" name="Oval 4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944771" y="159800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5" name="Oval 34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63536" y="305190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0" name="Oval 4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3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3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7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how to examine the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measured confounders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Use this to inform how we think about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unmeasured confounders</a:t>
            </a:r>
            <a:endParaRPr lang="en-US" sz="4000" b="1" dirty="0">
              <a:solidFill>
                <a:srgbClr val="79D75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 smtClean="0"/>
              <a:t>Propensity Scores</a:t>
            </a:r>
            <a:endParaRPr lang="en-US" dirty="0"/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183" name="TextBox 182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Box 72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13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79D758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79D758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79D758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disclaimer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 am assuming you need some help figuring out the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and magnitude </a:t>
            </a: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of an unmeasured confounder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If you have an unmeasured confounder that you may be missing in mind,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use that</a:t>
            </a: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b="1" dirty="0">
              <a:solidFill>
                <a:srgbClr val="79D75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1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6509" y="11776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</a:t>
            </a:r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nmeasured confounding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review of </a:t>
            </a:r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90 observational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studies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2015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45.6%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mentioned unmeasured confounding as a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limitation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4.4%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included a quantitative sensitivity analysis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☹️</a:t>
            </a:r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sz="36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strike="sngStrike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  <a:endParaRPr lang="en-US" sz="3600" dirty="0">
              <a:solidFill>
                <a:schemeClr val="bg1"/>
              </a:solidFill>
              <a:effectLst/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800109" y="2279073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5546" y="3153035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65673" y="325884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18074" y="2279073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62256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77202" y="316611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2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  <a:endParaRPr lang="en-US" sz="32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088584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40983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94765" y="230576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72401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 smtClean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 smtClean="0">
                      <a:solidFill>
                        <a:schemeClr val="tx1"/>
                      </a:solidFill>
                    </a:rPr>
                    <a:t> 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𝟑𝟑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8304883" y="1233621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0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Γ</m:t>
                      </m:r>
                      <m:r>
                        <a:rPr lang="en-US" sz="2800" b="0" i="0" smtClean="0">
                          <a:latin typeface="Cambria Math" charset="0"/>
                        </a:rPr>
                        <m:t>=3.5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Γ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LB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3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6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11049806" y="1546022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3" y="46808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7666897" y="46808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826" r="-7826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70671" y="2180492"/>
            <a:ext cx="11211951" cy="15743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725551" y="548640"/>
            <a:ext cx="6485206" cy="1561514"/>
          </a:xfrm>
          <a:custGeom>
            <a:avLst/>
            <a:gdLst>
              <a:gd name="connsiteX0" fmla="*/ 0 w 6485206"/>
              <a:gd name="connsiteY0" fmla="*/ 0 h 1561514"/>
              <a:gd name="connsiteX1" fmla="*/ 393895 w 6485206"/>
              <a:gd name="connsiteY1" fmla="*/ 295422 h 1561514"/>
              <a:gd name="connsiteX2" fmla="*/ 787791 w 6485206"/>
              <a:gd name="connsiteY2" fmla="*/ 422031 h 1561514"/>
              <a:gd name="connsiteX3" fmla="*/ 1561514 w 6485206"/>
              <a:gd name="connsiteY3" fmla="*/ 661182 h 1561514"/>
              <a:gd name="connsiteX4" fmla="*/ 1899138 w 6485206"/>
              <a:gd name="connsiteY4" fmla="*/ 745588 h 1561514"/>
              <a:gd name="connsiteX5" fmla="*/ 3305907 w 6485206"/>
              <a:gd name="connsiteY5" fmla="*/ 1083212 h 1561514"/>
              <a:gd name="connsiteX6" fmla="*/ 4515729 w 6485206"/>
              <a:gd name="connsiteY6" fmla="*/ 1308295 h 1561514"/>
              <a:gd name="connsiteX7" fmla="*/ 5795889 w 6485206"/>
              <a:gd name="connsiteY7" fmla="*/ 1491175 h 1561514"/>
              <a:gd name="connsiteX8" fmla="*/ 6485206 w 6485206"/>
              <a:gd name="connsiteY8" fmla="*/ 1561514 h 1561514"/>
              <a:gd name="connsiteX9" fmla="*/ 6485206 w 6485206"/>
              <a:gd name="connsiteY9" fmla="*/ 1561514 h 156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5206" h="1561514">
                <a:moveTo>
                  <a:pt x="0" y="0"/>
                </a:moveTo>
                <a:cubicBezTo>
                  <a:pt x="131298" y="112542"/>
                  <a:pt x="262597" y="225084"/>
                  <a:pt x="393895" y="295422"/>
                </a:cubicBezTo>
                <a:cubicBezTo>
                  <a:pt x="525193" y="365760"/>
                  <a:pt x="787791" y="422031"/>
                  <a:pt x="787791" y="422031"/>
                </a:cubicBezTo>
                <a:lnTo>
                  <a:pt x="1561514" y="661182"/>
                </a:lnTo>
                <a:cubicBezTo>
                  <a:pt x="1746738" y="715108"/>
                  <a:pt x="1899138" y="745588"/>
                  <a:pt x="1899138" y="745588"/>
                </a:cubicBezTo>
                <a:cubicBezTo>
                  <a:pt x="2189870" y="815926"/>
                  <a:pt x="2869809" y="989428"/>
                  <a:pt x="3305907" y="1083212"/>
                </a:cubicBezTo>
                <a:cubicBezTo>
                  <a:pt x="3742005" y="1176996"/>
                  <a:pt x="4100732" y="1240301"/>
                  <a:pt x="4515729" y="1308295"/>
                </a:cubicBezTo>
                <a:cubicBezTo>
                  <a:pt x="4930726" y="1376289"/>
                  <a:pt x="5467643" y="1448972"/>
                  <a:pt x="5795889" y="1491175"/>
                </a:cubicBezTo>
                <a:cubicBezTo>
                  <a:pt x="6124135" y="1533378"/>
                  <a:pt x="6485206" y="1561514"/>
                  <a:pt x="6485206" y="1561514"/>
                </a:cubicBezTo>
                <a:lnTo>
                  <a:pt x="6485206" y="1561514"/>
                </a:ln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0" dirty="0" smtClean="0"/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5-Point Star 18"/>
          <p:cNvSpPr/>
          <p:nvPr/>
        </p:nvSpPr>
        <p:spPr>
          <a:xfrm>
            <a:off x="11800689" y="194772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𝟓𝟑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042063" y="2018421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53%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setup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example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5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515306" y="310414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42%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2.37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947" y="5552811"/>
            <a:ext cx="316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E-value</a:t>
            </a:r>
            <a:endParaRPr lang="en-US" sz="44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conclusion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we have presented a useful,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easily implemented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and intuitively understood approach to allow researchers to assess the potential impact of unmeasured confounders in observational research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be applied to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both past and future research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allowing readers to understand the sensitivity of studies that do not include such an analysis, and allowing future investigators to readily include such an </a:t>
            </a: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analysis</a:t>
            </a:r>
            <a:endParaRPr lang="en-US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93800"/>
            <a:ext cx="115189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581" y="5782270"/>
            <a:ext cx="1018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On the other hand, it took us embarrassingly long to clue in to the lung cancer/cigarette thing, so I guess the real lesson is "figuring out which ideas are true is hard."</a:t>
            </a:r>
            <a:endParaRPr lang="en-US" i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Rectangle 5"/>
          <p:cNvSpPr/>
          <p:nvPr/>
        </p:nvSpPr>
        <p:spPr>
          <a:xfrm rot="5400000">
            <a:off x="10835635" y="3382880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9D758"/>
                </a:solidFill>
              </a:rPr>
              <a:t>https://</a:t>
            </a:r>
            <a:r>
              <a:rPr lang="en-US" dirty="0" err="1" smtClean="0">
                <a:solidFill>
                  <a:srgbClr val="79D758"/>
                </a:solidFill>
              </a:rPr>
              <a:t>xkcd.com</a:t>
            </a:r>
            <a:r>
              <a:rPr lang="en-US" dirty="0" smtClean="0">
                <a:solidFill>
                  <a:srgbClr val="79D758"/>
                </a:solidFill>
              </a:rPr>
              <a:t>/1592</a:t>
            </a:r>
            <a:endParaRPr lang="en-US" dirty="0">
              <a:solidFill>
                <a:srgbClr val="79D75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</a:t>
            </a:r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eferences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Cornfield</a:t>
            </a:r>
            <a:r>
              <a:rPr lang="en-US" sz="2000" dirty="0">
                <a:solidFill>
                  <a:schemeClr val="bg1"/>
                </a:solidFill>
              </a:rPr>
              <a:t>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doi.org/10.1093/ije/dyp289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VanderWeele</a:t>
            </a:r>
            <a:r>
              <a:rPr lang="en-US" sz="2000" dirty="0">
                <a:solidFill>
                  <a:schemeClr val="bg1"/>
                </a:solidFill>
              </a:rPr>
              <a:t>, T. J., &amp; Ding, P. (2017). Sensitivity Analysis in Observational Research: Introducing the E-Value. </a:t>
            </a:r>
            <a:r>
              <a:rPr lang="en-US" sz="2000" i="1" dirty="0">
                <a:solidFill>
                  <a:schemeClr val="bg1"/>
                </a:solidFill>
              </a:rPr>
              <a:t>Ann Intern Med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167</a:t>
            </a:r>
            <a:r>
              <a:rPr lang="en-US" sz="2000" dirty="0">
                <a:solidFill>
                  <a:schemeClr val="bg1"/>
                </a:solidFill>
              </a:rPr>
              <a:t>(4), 268–274.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/10.7326/M16-2607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Contact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969381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</a:t>
            </a:r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d.mcgowan@vanderbilt.edu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</a:t>
            </a:r>
            <a:r>
              <a:rPr lang="en-US" sz="48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ucymcgowan.com</a:t>
            </a:r>
            <a:endParaRPr lang="en-US" sz="48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841849"/>
            <a:ext cx="1037687" cy="84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161"/>
          <a:stretch/>
        </p:blipFill>
        <p:spPr>
          <a:xfrm>
            <a:off x="706709" y="3020494"/>
            <a:ext cx="1148808" cy="9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5" y="4287359"/>
            <a:ext cx="1122113" cy="911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</a:t>
            </a:r>
            <a:r>
              <a:rPr lang="en-US" sz="36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etup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example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9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strike="sngStrike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smtClean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  <a:endParaRPr lang="en-US" sz="2667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smtClean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  <a:endParaRPr lang="en-US" sz="2667" b="1" dirty="0">
              <a:solidFill>
                <a:srgbClr val="79D758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1094</TotalTime>
  <Words>2482</Words>
  <Application>Microsoft Macintosh PowerPoint</Application>
  <PresentationFormat>Widescreen</PresentationFormat>
  <Paragraphs>773</Paragraphs>
  <Slides>64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Calibri</vt:lpstr>
      <vt:lpstr>Calibri Light</vt:lpstr>
      <vt:lpstr>Cambria Math</vt:lpstr>
      <vt:lpstr>Franklin Gothic Heavy</vt:lpstr>
      <vt:lpstr>Franklin Gothic Medium</vt:lpstr>
      <vt:lpstr>Mangal</vt:lpstr>
      <vt:lpstr>ＭＳ Ｐゴシック</vt:lpstr>
      <vt:lpstr>Times New Roman</vt:lpstr>
      <vt:lpstr>Wingdings</vt:lpstr>
      <vt:lpstr>Arial</vt:lpstr>
      <vt:lpstr>Office Theme</vt:lpstr>
      <vt:lpstr>Refining methods for quantifying and interpreting the potential impact of unmeasured confounding</vt:lpstr>
      <vt:lpstr>✌️ parts</vt:lpstr>
      <vt:lpstr>disclaimer</vt:lpstr>
      <vt:lpstr>Meaningful confounders</vt:lpstr>
      <vt:lpstr>Observational Studies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Meaningful confounders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PowerPoint Presentation</vt:lpstr>
      <vt:lpstr>Love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Quantify unmeasured confounding</vt:lpstr>
      <vt:lpstr>All you need</vt:lpstr>
      <vt:lpstr>All you need</vt:lpstr>
      <vt:lpstr>All you need</vt:lpstr>
      <vt:lpstr>All you need</vt:lpstr>
      <vt:lpstr>All you need</vt:lpstr>
      <vt:lpstr>Tipping point analyses</vt:lpstr>
      <vt:lpstr>Tipping point analysis</vt:lpstr>
      <vt:lpstr>PowerPoint Presentation</vt:lpstr>
      <vt:lpstr>Tipping point analysis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PowerPoint Presentation</vt:lpstr>
      <vt:lpstr>Tipping point analysis</vt:lpstr>
      <vt:lpstr>Tipping point analysis</vt:lpstr>
      <vt:lpstr>Tipping point analysis</vt:lpstr>
      <vt:lpstr>Tipping point analysis</vt:lpstr>
      <vt:lpstr>PowerPoint Presentation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conclusion</vt:lpstr>
      <vt:lpstr>PowerPoint Presentation</vt:lpstr>
      <vt:lpstr>References</vt:lpstr>
      <vt:lpstr>Contact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Lucy McGowan</cp:lastModifiedBy>
  <cp:revision>48</cp:revision>
  <dcterms:created xsi:type="dcterms:W3CDTF">2017-11-08T23:32:53Z</dcterms:created>
  <dcterms:modified xsi:type="dcterms:W3CDTF">2017-11-09T17:55:51Z</dcterms:modified>
</cp:coreProperties>
</file>